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60" r:id="rId10"/>
    <p:sldId id="271" r:id="rId11"/>
    <p:sldId id="273" r:id="rId12"/>
    <p:sldId id="274" r:id="rId13"/>
    <p:sldId id="275" r:id="rId14"/>
    <p:sldId id="276" r:id="rId15"/>
    <p:sldId id="277" r:id="rId16"/>
    <p:sldId id="261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CC3399"/>
    <a:srgbClr val="008000"/>
    <a:srgbClr val="FF9900"/>
    <a:srgbClr val="990099"/>
    <a:srgbClr val="009999"/>
    <a:srgbClr val="800080"/>
    <a:srgbClr val="9900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6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77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22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28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254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20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12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20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97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96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3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8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920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08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1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6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9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0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8DDE16-A4AB-44E7-A26A-0FEC8D8B14B7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1E5794-399D-4457-99EE-F6DCC057E7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25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5385" y="3733800"/>
            <a:ext cx="3043451" cy="3043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74072"/>
            <a:ext cx="1060160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школьная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библиотека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как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информационный и воспитательный ресурс качественного 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Образования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171" y="135802"/>
            <a:ext cx="12013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Верхнепотаповская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9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34" y="0"/>
            <a:ext cx="12096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Одна из основных задач школьной библиотеки </a:t>
            </a:r>
            <a:r>
              <a:rPr lang="en-US" sz="4000" b="1" dirty="0" smtClean="0">
                <a:solidFill>
                  <a:srgbClr val="FF0000"/>
                </a:solidFill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</a:rPr>
              <a:t> помощь в организации учебного и воспитательного процесса.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5165" y="4544291"/>
            <a:ext cx="2396836" cy="2313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507" y="1991762"/>
            <a:ext cx="10782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2400" b="1" dirty="0" smtClean="0"/>
              <a:t>Обеспечение учащихся учебниками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/>
              <a:t>Помощь педагогу в подборе методических и иллюстрированных материалов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/>
              <a:t>Помощь в создании учебных презентаций, которые можно использовать не только на уроках, но и во внеурочной деятельности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/>
              <a:t>Проведение конкурсов, викторин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/>
              <a:t>Анализ читательских формуляров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634" y="4517679"/>
            <a:ext cx="7477478" cy="651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964" y="4861711"/>
            <a:ext cx="6359387" cy="697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72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490" y="526473"/>
            <a:ext cx="116688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C3399"/>
                </a:solidFill>
              </a:rPr>
              <a:t>Что должен делать и как работать в настоящее время школьный библиотекарь, чтобы соответствовать новым требованиям?</a:t>
            </a:r>
            <a:endParaRPr lang="ru-RU" sz="4400" b="1" i="1" dirty="0">
              <a:solidFill>
                <a:srgbClr val="CC33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8" y="3958782"/>
            <a:ext cx="2466109" cy="223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9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конечная звезда 5"/>
          <p:cNvSpPr/>
          <p:nvPr/>
        </p:nvSpPr>
        <p:spPr>
          <a:xfrm>
            <a:off x="216395" y="952007"/>
            <a:ext cx="277090" cy="221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13376" y="2084780"/>
            <a:ext cx="221672" cy="22167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3346" y="845127"/>
            <a:ext cx="1140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Обучить педагогов и школьников практическим навыкам в области информационной грамотности;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8627" y="1782618"/>
            <a:ext cx="1155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выступить партнёром для педагогов-предметников, работая в сотрудничестве по обучению школьников поиску;</a:t>
            </a:r>
            <a:endParaRPr lang="ru-RU" sz="2400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244763" y="2972131"/>
            <a:ext cx="277090" cy="221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6714" y="5493658"/>
            <a:ext cx="277090" cy="221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24312" y="3891808"/>
            <a:ext cx="221672" cy="22167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0915" y="3671455"/>
            <a:ext cx="115678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выступать в качестве  информационного специалиста, который выявляет, отбирает, оценивает и предлагает к использованию учителям разнообразные ресурсы;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8280" y="2958935"/>
            <a:ext cx="1158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помочь оценить и использовать разнообразные информационные ресурсы;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3562" y="5411190"/>
            <a:ext cx="987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выступить консультантом по применению разнообразных ресурсов;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97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329211" y="796307"/>
            <a:ext cx="221672" cy="22167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1781" y="2479963"/>
            <a:ext cx="11540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разделять ответственность с учителями за развитие у детей стремления к учёбе, способности к пониманию информации, умения делать свои собственные выводы и создавать новые знания, делиться понятиями с другими.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198" y="764509"/>
            <a:ext cx="1155469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выступить менеджером программ, который определят цели, задачи и методы библиотечного обслуживания и соответствующим образом организует работу информационно-библиотечного центра;</a:t>
            </a:r>
            <a:endParaRPr lang="ru-RU" sz="2400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82749" y="2584203"/>
            <a:ext cx="277090" cy="221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6982" y="4433455"/>
            <a:ext cx="4488873" cy="2424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  <a:alpha val="52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сделать педагога своим союзником?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255" y="1432118"/>
            <a:ext cx="11582400" cy="1420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Работать в течение всего учебного года совместно- над совместными, заранее составленными и утверждёнными на педсовете программами развития информационной грамотности и культуры школьников.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635" y="2940945"/>
            <a:ext cx="105894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Постоянно совершенствовать свои знания. Учить тому, чему учишься сам.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87" y="3348182"/>
            <a:ext cx="1169851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n w="12700">
                  <a:solidFill>
                    <a:srgbClr val="00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Демонстрировать всегда свою необходимость. Либо ты педагог-библиотекарь, способный консультировать учащихся в ходе самоподготовки к урокам…</a:t>
            </a:r>
            <a:endParaRPr lang="ru-RU" sz="2000" b="1" dirty="0">
              <a:ln w="12700">
                <a:solidFill>
                  <a:srgbClr val="0099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527" y="4612243"/>
            <a:ext cx="11956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постоянный </a:t>
            </a:r>
            <a:r>
              <a:rPr lang="ru-RU" sz="2000" b="1" dirty="0" err="1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самообуч</a:t>
            </a:r>
            <a:r>
              <a:rPr lang="ru-RU" sz="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самообразование, освоение новых технологий и не только интернет- технологий. А в школе главные действующие лица - дети-школьники. Вся деятельность библиотекаря – вокруг них, для них и с ними.</a:t>
            </a:r>
            <a:endParaRPr lang="ru-RU" sz="20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2233043"/>
            <a:ext cx="114992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Библиотека образовательного учреждения – это прежде всего библиотека для участников образовательного процесса.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8099" y="5030195"/>
            <a:ext cx="1304925" cy="123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218" y="3048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926" y="630535"/>
            <a:ext cx="11637819" cy="3313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Постепенное преобразование библиотек школ в информационно – библиотечные и воспитательные ресурсы качественного образования.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8873" y="3657600"/>
            <a:ext cx="3893128" cy="3200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3345" y="4297327"/>
            <a:ext cx="8021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Библиотека - жизненно важная часть школьной программы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090" y="210280"/>
            <a:ext cx="11443856" cy="6588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Библиотекарь-педагог – участник учебного процесса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973" y="2648680"/>
            <a:ext cx="30897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Библиотекарь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797967">
            <a:off x="3205380" y="1812509"/>
            <a:ext cx="2636209" cy="261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67055" y="1371600"/>
            <a:ext cx="487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активный член педагогического коллектива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108734" y="2765902"/>
            <a:ext cx="2111957" cy="253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17674" y="2715491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обучает информационной грамотности школьников в процессе их самостоятельных исследований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341161">
            <a:off x="3601073" y="3559846"/>
            <a:ext cx="1998244" cy="240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71309" y="4197927"/>
            <a:ext cx="622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повышает уровень чтения с помощью письменных отзывов, в том числе в Интернете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2525526">
            <a:off x="2928811" y="4253512"/>
            <a:ext cx="1998244" cy="224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59086" y="4992915"/>
            <a:ext cx="7358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консультирует участников педагогического процесса по работе с компьютером, мобильными технологиями и электронными текстами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3782291"/>
            <a:ext cx="3948545" cy="28409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7040" cy="1161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08" y="0"/>
            <a:ext cx="1171892" cy="1678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5419" y="2258292"/>
            <a:ext cx="4097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9900"/>
                </a:solidFill>
              </a:rPr>
              <a:t>Спасибо!</a:t>
            </a:r>
            <a:endParaRPr lang="ru-RU" sz="6600" b="1" i="1" dirty="0">
              <a:solidFill>
                <a:srgbClr val="0099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35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4286" y="1030516"/>
            <a:ext cx="89499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С новым учебным 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годом!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1353" y="424234"/>
            <a:ext cx="779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БИБЛИОТЕКА</a:t>
            </a:r>
            <a:r>
              <a:rPr lang="en-US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СЕГОДНЯ</a:t>
            </a:r>
            <a:endParaRPr lang="ru-RU" sz="4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694573" y="1407629"/>
            <a:ext cx="484632" cy="1837573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усеченным и одним скругленным углом 5"/>
          <p:cNvSpPr/>
          <p:nvPr/>
        </p:nvSpPr>
        <p:spPr>
          <a:xfrm>
            <a:off x="6123709" y="3311237"/>
            <a:ext cx="5888182" cy="1851340"/>
          </a:xfrm>
          <a:prstGeom prst="snip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и</a:t>
            </a:r>
            <a:r>
              <a:rPr lang="ru-RU" sz="4400" dirty="0" smtClean="0"/>
              <a:t>нформационный процесс</a:t>
            </a:r>
            <a:endParaRPr lang="ru-RU" sz="4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288489" y="1502218"/>
            <a:ext cx="484632" cy="978408"/>
          </a:xfrm>
          <a:prstGeom prst="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усеченными соседними углами 7"/>
          <p:cNvSpPr/>
          <p:nvPr/>
        </p:nvSpPr>
        <p:spPr>
          <a:xfrm>
            <a:off x="678874" y="2549237"/>
            <a:ext cx="5060630" cy="1963830"/>
          </a:xfrm>
          <a:prstGeom prst="snip2Same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в</a:t>
            </a:r>
            <a:r>
              <a:rPr lang="ru-RU" sz="4400" dirty="0" smtClean="0"/>
              <a:t>оспитательный процесс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29250"/>
            <a:ext cx="1767840" cy="1428750"/>
          </a:xfrm>
          <a:prstGeom prst="rect">
            <a:avLst/>
          </a:prstGeom>
          <a:solidFill>
            <a:srgbClr val="FF0000">
              <a:alpha val="97000"/>
            </a:srgbClr>
          </a:solidFill>
          <a:effectLst>
            <a:reflection endPos="0" dist="254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 extrusionH="76200"/>
        </p:spPr>
      </p:pic>
    </p:spTree>
    <p:extLst>
      <p:ext uri="{BB962C8B-B14F-4D97-AF65-F5344CB8AC3E}">
        <p14:creationId xmlns="" xmlns:p14="http://schemas.microsoft.com/office/powerpoint/2010/main" val="11551130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618" y="450375"/>
            <a:ext cx="11679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Миссия школьной библиотеки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39" y="1913788"/>
            <a:ext cx="11354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	</a:t>
            </a:r>
            <a:r>
              <a:rPr lang="ru-RU" sz="4000" dirty="0" smtClean="0">
                <a:solidFill>
                  <a:srgbClr val="000099"/>
                </a:solidFill>
                <a:latin typeface="Arial Narrow" panose="020B0606020202030204" pitchFamily="34" charset="0"/>
                <a:ea typeface="Malgun Gothic" panose="020B0503020000020004" pitchFamily="34" charset="-127"/>
              </a:rPr>
              <a:t>Заключается в формировании универсальных и отраслевых фондов, безопасном и качественном предоставлении услуг пользователям в соответствии с их образовательными процессами.</a:t>
            </a:r>
            <a:endParaRPr lang="ru-RU" sz="4000" dirty="0">
              <a:solidFill>
                <a:srgbClr val="000099"/>
              </a:solidFill>
              <a:latin typeface="Arial Narrow" panose="020B0606020202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8792" y="4490519"/>
            <a:ext cx="2924269" cy="2367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149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256617"/>
            <a:ext cx="990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Цель школьной библиотеки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10" y="1219200"/>
            <a:ext cx="116239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B050"/>
                </a:solidFill>
              </a:rPr>
              <a:t>	</a:t>
            </a:r>
            <a:r>
              <a:rPr lang="ru-RU" sz="4400" dirty="0" smtClean="0">
                <a:solidFill>
                  <a:srgbClr val="00B050"/>
                </a:solidFill>
              </a:rPr>
              <a:t>Создание информационно-библиотечной среды как основы для развития творческого мышления, формирования информационной культуры личности, гражданского самосознания, создания условий для готовности к непрерывному образованию.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2948" y="1546539"/>
            <a:ext cx="276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сервисная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758316" y="4378037"/>
            <a:ext cx="220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учебная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99155" y="5557827"/>
            <a:ext cx="2925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воспитательная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71942" y="331011"/>
            <a:ext cx="3334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аккумулирующая </a:t>
            </a:r>
          </a:p>
        </p:txBody>
      </p:sp>
      <p:sp>
        <p:nvSpPr>
          <p:cNvPr id="17" name="Выноска с четырьмя стрелками 16"/>
          <p:cNvSpPr/>
          <p:nvPr/>
        </p:nvSpPr>
        <p:spPr>
          <a:xfrm>
            <a:off x="2770908" y="858981"/>
            <a:ext cx="7439892" cy="4765964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основные функции библиотеки</a:t>
            </a:r>
            <a:endParaRPr lang="ru-RU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7577" y="4296501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социальная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043743"/>
            <a:ext cx="3286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просветительская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572854" y="1461486"/>
            <a:ext cx="329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координирующая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40080" y="2939534"/>
            <a:ext cx="2835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методическая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967522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  <p:bldP spid="18" grpId="0"/>
      <p:bldP spid="19" grpId="0"/>
      <p:bldP spid="2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0" y="0"/>
            <a:ext cx="2438400" cy="2301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800"/>
            <a:ext cx="193548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" y="1150888"/>
            <a:ext cx="4365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/>
              <a:t>п</a:t>
            </a:r>
            <a:r>
              <a:rPr lang="ru-RU" sz="2800" b="1" dirty="0" smtClean="0"/>
              <a:t>лощадь библиотеки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3963" y="167640"/>
            <a:ext cx="11513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80"/>
                </a:solidFill>
              </a:rPr>
              <a:t>условия для эффективного функционирования библиотеки</a:t>
            </a:r>
            <a:endParaRPr lang="ru-RU" sz="3200" b="1" i="1" dirty="0">
              <a:solidFill>
                <a:srgbClr val="800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473" y="1644729"/>
            <a:ext cx="518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8000"/>
                </a:solidFill>
              </a:rPr>
              <a:t>с</a:t>
            </a:r>
            <a:r>
              <a:rPr lang="ru-RU" sz="2800" b="1" dirty="0" smtClean="0">
                <a:solidFill>
                  <a:srgbClr val="008000"/>
                </a:solidFill>
              </a:rPr>
              <a:t>теллажи двухсторонние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3189" y="2181885"/>
            <a:ext cx="574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800080"/>
                </a:solidFill>
              </a:rPr>
              <a:t>с</a:t>
            </a:r>
            <a:r>
              <a:rPr lang="ru-RU" sz="2800" b="1" dirty="0" smtClean="0">
                <a:solidFill>
                  <a:srgbClr val="800080"/>
                </a:solidFill>
              </a:rPr>
              <a:t>толы для работы учащихся</a:t>
            </a:r>
            <a:endParaRPr lang="ru-RU" sz="2800" b="1" dirty="0">
              <a:solidFill>
                <a:srgbClr val="800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6169" y="2670772"/>
            <a:ext cx="23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9999"/>
                </a:solidFill>
              </a:rPr>
              <a:t>стулья</a:t>
            </a:r>
            <a:endParaRPr lang="ru-RU" sz="2800" b="1" dirty="0">
              <a:solidFill>
                <a:srgbClr val="0099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044" y="3096285"/>
            <a:ext cx="5684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абочий стол библиотекаря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4940" y="3567065"/>
            <a:ext cx="240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990099"/>
                </a:solidFill>
              </a:rPr>
              <a:t>картотека</a:t>
            </a:r>
            <a:endParaRPr lang="ru-RU" sz="2800" b="1" dirty="0">
              <a:solidFill>
                <a:srgbClr val="99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926" y="4074059"/>
            <a:ext cx="308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B050"/>
                </a:solidFill>
              </a:rPr>
              <a:t>к</a:t>
            </a:r>
            <a:r>
              <a:rPr lang="ru-RU" sz="2800" b="1" dirty="0" smtClean="0">
                <a:solidFill>
                  <a:srgbClr val="00B050"/>
                </a:solidFill>
              </a:rPr>
              <a:t>омпьютер(ы)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0089" y="4644428"/>
            <a:ext cx="201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B0F0"/>
                </a:solidFill>
              </a:rPr>
              <a:t>принтер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8640" y="5088048"/>
            <a:ext cx="210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FF9900"/>
                </a:solidFill>
              </a:rPr>
              <a:t>к</a:t>
            </a:r>
            <a:r>
              <a:rPr lang="ru-RU" sz="2800" b="1" dirty="0" smtClean="0">
                <a:solidFill>
                  <a:srgbClr val="FF9900"/>
                </a:solidFill>
              </a:rPr>
              <a:t>серокс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791589" y="5570117"/>
            <a:ext cx="218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8000"/>
                </a:solidFill>
              </a:rPr>
              <a:t>проектор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45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7533" y="286604"/>
            <a:ext cx="7359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Направления деятельности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8735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/>
              <a:t>о</a:t>
            </a:r>
            <a:r>
              <a:rPr lang="ru-RU" sz="2800" b="1" dirty="0" smtClean="0"/>
              <a:t>бновление нормативно-правовой деятельности библиотеки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66918" y="1710575"/>
            <a:ext cx="52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/>
              <a:t>т</a:t>
            </a:r>
            <a:r>
              <a:rPr lang="ru-RU" sz="2800" b="1" dirty="0" smtClean="0"/>
              <a:t>ехническое оснащение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4072" y="2233795"/>
            <a:ext cx="11610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/>
              <a:t>а</a:t>
            </a:r>
            <a:r>
              <a:rPr lang="ru-RU" sz="2800" b="1" dirty="0" smtClean="0"/>
              <a:t>втоматизация библиотечных процессов, использование новых информационных технологий, информатизация библиотечной деятельности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66918" y="3539037"/>
            <a:ext cx="665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формирование книжных фондов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61564" y="4142010"/>
            <a:ext cx="820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/>
              <a:t>и</a:t>
            </a:r>
            <a:r>
              <a:rPr lang="ru-RU" sz="2800" b="1" dirty="0" smtClean="0"/>
              <a:t>нновационная деятельность библиотеки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05987" y="4844279"/>
            <a:ext cx="462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/>
              <a:t>м</a:t>
            </a:r>
            <a:r>
              <a:rPr lang="ru-RU" sz="2800" b="1" dirty="0" smtClean="0"/>
              <a:t>етодическая работа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60353" y="5546548"/>
            <a:ext cx="5440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/>
              <a:t>п</a:t>
            </a:r>
            <a:r>
              <a:rPr lang="ru-RU" sz="2800" b="1" dirty="0" smtClean="0"/>
              <a:t>овышение квалификации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202" y="5090615"/>
            <a:ext cx="2234338" cy="1561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90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6848" y="559558"/>
            <a:ext cx="7957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/>
              <a:t>у</a:t>
            </a:r>
            <a:r>
              <a:rPr lang="ru-RU" sz="2800" b="1" dirty="0" smtClean="0"/>
              <a:t>чебно-просветительская деятельность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6118" y="1241947"/>
            <a:ext cx="7047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/>
              <a:t>д</a:t>
            </a:r>
            <a:r>
              <a:rPr lang="ru-RU" sz="2800" b="1" dirty="0" smtClean="0"/>
              <a:t>уховно-нравственное воспитание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11927" y="2036878"/>
            <a:ext cx="10044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/>
              <a:t>с</a:t>
            </a:r>
            <a:r>
              <a:rPr lang="ru-RU" sz="2800" b="1" dirty="0" smtClean="0"/>
              <a:t>отрудничество с культурными центрами, учреждениями дополнительного образования учащихся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915" y="3548418"/>
            <a:ext cx="6028382" cy="3309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75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898" y="2670772"/>
            <a:ext cx="116005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Проектно-исследовательские методики.</a:t>
            </a:r>
            <a:r>
              <a:rPr lang="ru-RU" sz="2800" dirty="0" smtClean="0"/>
              <a:t> Проектированием занимаются дети на уроках, и во внеурочное время. Библиотека выступает как партнёр проекта. Оказывает детям и педагогам помощь в подборе и обработке нужного материала, в поиске иллюстрированного материала, в правильном оформлении проекта.</a:t>
            </a:r>
            <a:endParaRPr lang="ru-RU" sz="2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98" y="-271756"/>
            <a:ext cx="1310754" cy="19447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51429" y="100475"/>
            <a:ext cx="89630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На базе </a:t>
            </a:r>
            <a:r>
              <a:rPr lang="ru-RU" sz="2800" dirty="0" smtClean="0"/>
              <a:t>библиотеки надо создавать информационные центры, </a:t>
            </a:r>
            <a:r>
              <a:rPr lang="ru-RU" sz="2800" dirty="0"/>
              <a:t>сочетающий традиционные и инновационные формы деятельности. </a:t>
            </a:r>
            <a:r>
              <a:rPr lang="ru-RU" sz="2800" dirty="0" smtClean="0"/>
              <a:t>В последние годы появилось много документов на электронных носителях.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438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840</TotalTime>
  <Words>538</Words>
  <Application>Microsoft Office PowerPoint</Application>
  <PresentationFormat>Произвольный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abcd</dc:creator>
  <cp:lastModifiedBy>Admin</cp:lastModifiedBy>
  <cp:revision>105</cp:revision>
  <dcterms:created xsi:type="dcterms:W3CDTF">2014-08-18T16:55:29Z</dcterms:created>
  <dcterms:modified xsi:type="dcterms:W3CDTF">2021-10-14T07:37:06Z</dcterms:modified>
</cp:coreProperties>
</file>