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7" r:id="rId11"/>
    <p:sldId id="268" r:id="rId1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-54" y="-52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9d83639d33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9d83639d33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9d83639d33_3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9d83639d33_3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9d83639d33_3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9d83639d33_3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9d83639d33_8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9d83639d33_8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9d83639d33_2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9d83639d33_2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9d83639d33_2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9d83639d33_2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9d83639d33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9d83639d33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9d83639d33_2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9d83639d33_2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9d83639d33_2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9d83639d33_2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9d83639d33_3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9d83639d33_3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9d83639d33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9d83639d33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5CD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/>
          <p:nvPr/>
        </p:nvSpPr>
        <p:spPr>
          <a:xfrm>
            <a:off x="357975" y="448887"/>
            <a:ext cx="8835900" cy="1798938"/>
          </a:xfrm>
          <a:prstGeom prst="roundRect">
            <a:avLst>
              <a:gd name="adj" fmla="val 16667"/>
            </a:avLst>
          </a:prstGeom>
          <a:solidFill>
            <a:srgbClr val="FF9900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" sz="2400" i="1" dirty="0" smtClean="0">
              <a:solidFill>
                <a:schemeClr val="dk1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i="1" dirty="0" smtClean="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rPr>
              <a:t>Примерное 2-недельное </a:t>
            </a:r>
            <a:r>
              <a:rPr lang="ru" sz="2400" i="1" dirty="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rPr>
              <a:t>меню  </a:t>
            </a:r>
            <a:r>
              <a:rPr lang="ru" sz="2400" i="1" dirty="0" smtClean="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rPr>
              <a:t>горячего питания для </a:t>
            </a:r>
            <a:r>
              <a:rPr lang="ru" sz="2400" i="1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rPr>
              <a:t>обучающихся </a:t>
            </a:r>
            <a:r>
              <a:rPr lang="ru" sz="2400" i="1" smtClean="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rPr>
              <a:t>1-4 классов</a:t>
            </a:r>
            <a:endParaRPr sz="2400" i="1">
              <a:solidFill>
                <a:schemeClr val="dk1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400" i="1" dirty="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rPr>
              <a:t>(возраст 7-10 лет). </a:t>
            </a:r>
            <a:endParaRPr lang="ru" sz="2400" i="1" dirty="0" smtClean="0">
              <a:solidFill>
                <a:schemeClr val="dk1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400" i="1" dirty="0" smtClean="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rPr>
              <a:t>В</a:t>
            </a:r>
            <a:r>
              <a:rPr lang="ru" sz="2400" i="1" dirty="0" smtClean="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rPr>
              <a:t> МБОУ «Верхнепотаповская СОШ»</a:t>
            </a:r>
            <a:endParaRPr sz="2400" i="1">
              <a:solidFill>
                <a:schemeClr val="dk1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marL="4572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64550" y="2360200"/>
            <a:ext cx="2159063" cy="25908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>
    <p:dissolv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5CD"/>
        </a:soli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4"/>
          <p:cNvSpPr/>
          <p:nvPr/>
        </p:nvSpPr>
        <p:spPr>
          <a:xfrm>
            <a:off x="0" y="-69100"/>
            <a:ext cx="9144000" cy="311100"/>
          </a:xfrm>
          <a:prstGeom prst="roundRect">
            <a:avLst>
              <a:gd name="adj" fmla="val 16667"/>
            </a:avLst>
          </a:prstGeom>
          <a:solidFill>
            <a:srgbClr val="FF9900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 dirty="0" smtClean="0">
                <a:latin typeface="Lobster"/>
                <a:ea typeface="Lobster"/>
                <a:cs typeface="Lobster"/>
                <a:sym typeface="Lobster"/>
              </a:rPr>
              <a:t>Четверг                                 </a:t>
            </a:r>
            <a:r>
              <a:rPr lang="ru" sz="2100" dirty="0">
                <a:latin typeface="Lobster"/>
                <a:ea typeface="Lobster"/>
                <a:cs typeface="Lobster"/>
                <a:sym typeface="Lobster"/>
              </a:rPr>
              <a:t>			</a:t>
            </a:r>
            <a:r>
              <a:rPr lang="ru" sz="2100" dirty="0" smtClean="0">
                <a:latin typeface="Lobster"/>
                <a:ea typeface="Lobster"/>
                <a:cs typeface="Lobster"/>
                <a:sym typeface="Lobster"/>
              </a:rPr>
              <a:t>9 </a:t>
            </a:r>
            <a:r>
              <a:rPr lang="ru" sz="2100" dirty="0">
                <a:latin typeface="Lobster"/>
                <a:ea typeface="Lobster"/>
                <a:cs typeface="Lobster"/>
                <a:sym typeface="Lobster"/>
              </a:rPr>
              <a:t>день</a:t>
            </a:r>
            <a:endParaRPr sz="2100"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67" name="Google Shape;167;p24"/>
          <p:cNvSpPr txBox="1"/>
          <p:nvPr/>
        </p:nvSpPr>
        <p:spPr>
          <a:xfrm>
            <a:off x="4417610" y="1187514"/>
            <a:ext cx="4270317" cy="16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❏"/>
            </a:pPr>
            <a:r>
              <a:rPr lang="ru" sz="1300" dirty="0" smtClean="0">
                <a:latin typeface="Times New Roman"/>
                <a:ea typeface="Times New Roman"/>
                <a:cs typeface="Times New Roman"/>
                <a:sym typeface="Times New Roman"/>
              </a:rPr>
              <a:t>Плов из птицы                                                    1/200</a:t>
            </a:r>
            <a:endParaRPr lang="ru" sz="1300" dirty="0" smtClean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❏"/>
            </a:pPr>
            <a:r>
              <a:rPr lang="ru" sz="1300" dirty="0" smtClean="0">
                <a:latin typeface="Times New Roman"/>
                <a:ea typeface="Times New Roman"/>
                <a:cs typeface="Times New Roman"/>
                <a:sym typeface="Times New Roman"/>
              </a:rPr>
              <a:t>Салат из отварной свеклы                                 1/80</a:t>
            </a:r>
            <a:endParaRPr lang="ru" sz="1300" dirty="0" smtClean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❏"/>
            </a:pPr>
            <a:r>
              <a:rPr lang="ru" sz="1300" dirty="0" smtClean="0">
                <a:latin typeface="Times New Roman"/>
                <a:ea typeface="Times New Roman"/>
                <a:cs typeface="Times New Roman"/>
                <a:sym typeface="Times New Roman"/>
              </a:rPr>
              <a:t>Хлеб пшеничный                                                1/50</a:t>
            </a:r>
            <a:endParaRPr lang="ru" sz="1300" dirty="0" smtClean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❏"/>
            </a:pPr>
            <a:r>
              <a:rPr lang="ru" sz="1300" dirty="0" smtClean="0">
                <a:latin typeface="Times New Roman"/>
                <a:ea typeface="Times New Roman"/>
                <a:cs typeface="Times New Roman"/>
                <a:sym typeface="Times New Roman"/>
              </a:rPr>
              <a:t>Чай с сахаром                                                      1/200</a:t>
            </a:r>
            <a:endParaRPr sz="13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9" name="Google Shape;169;p24"/>
          <p:cNvSpPr txBox="1"/>
          <p:nvPr/>
        </p:nvSpPr>
        <p:spPr>
          <a:xfrm>
            <a:off x="5935251" y="548986"/>
            <a:ext cx="1433700" cy="3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dirty="0">
                <a:latin typeface="Lobster"/>
                <a:ea typeface="Lobster"/>
                <a:cs typeface="Lobster"/>
                <a:sym typeface="Lobster"/>
              </a:rPr>
              <a:t>ЗАВТРАК</a:t>
            </a:r>
            <a:endParaRPr sz="1500" dirty="0"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8" name="Рисунок 7" descr="C:\Users\Dgon\Desktop\ГОРЯЧЕЕ ПИТАНИЕ\2022-2023г\Фото Блюд 22-23\ЧЕТВЕРГ 2 НЕДЕЛЯ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698" y="331986"/>
            <a:ext cx="4192850" cy="46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5CD"/>
        </a:soli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5"/>
          <p:cNvSpPr/>
          <p:nvPr/>
        </p:nvSpPr>
        <p:spPr>
          <a:xfrm>
            <a:off x="0" y="-69100"/>
            <a:ext cx="9144000" cy="311100"/>
          </a:xfrm>
          <a:prstGeom prst="roundRect">
            <a:avLst>
              <a:gd name="adj" fmla="val 16667"/>
            </a:avLst>
          </a:prstGeom>
          <a:solidFill>
            <a:srgbClr val="FF9900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 dirty="0">
                <a:latin typeface="Lobster"/>
                <a:ea typeface="Lobster"/>
                <a:cs typeface="Lobster"/>
                <a:sym typeface="Lobster"/>
              </a:rPr>
              <a:t>     </a:t>
            </a:r>
            <a:r>
              <a:rPr lang="ru" sz="2100" dirty="0" smtClean="0"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ru" sz="2100" dirty="0">
                <a:latin typeface="Lobster"/>
                <a:ea typeface="Lobster"/>
                <a:cs typeface="Lobster"/>
                <a:sym typeface="Lobster"/>
              </a:rPr>
              <a:t>Пятница                                 			10  день</a:t>
            </a:r>
            <a:endParaRPr sz="2100"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78" name="Google Shape;178;p25"/>
          <p:cNvSpPr txBox="1"/>
          <p:nvPr/>
        </p:nvSpPr>
        <p:spPr>
          <a:xfrm>
            <a:off x="4738411" y="1150523"/>
            <a:ext cx="4055485" cy="20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❏"/>
            </a:pPr>
            <a:r>
              <a:rPr lang="ru" sz="13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Омлет натуральный                                  1/120</a:t>
            </a:r>
            <a:endParaRPr lang="ru" sz="1300" dirty="0" smtClean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❏"/>
            </a:pPr>
            <a:r>
              <a:rPr lang="ru" sz="13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Сосиска отварная                                      1/50</a:t>
            </a:r>
            <a:endParaRPr lang="ru" sz="1300" dirty="0" smtClean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❏"/>
            </a:pPr>
            <a:r>
              <a:rPr lang="ru" sz="13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Салат из свежей капусты с морковью    1/80</a:t>
            </a:r>
            <a:endParaRPr lang="ru" sz="1300" dirty="0" smtClean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❏"/>
            </a:pPr>
            <a:r>
              <a:rPr lang="ru" sz="13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Булочка                                                      1/100</a:t>
            </a:r>
            <a:endParaRPr lang="ru" sz="1300" dirty="0" smtClean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❏"/>
            </a:pPr>
            <a:r>
              <a:rPr lang="ru" sz="13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Хлеб </a:t>
            </a:r>
            <a:r>
              <a:rPr lang="ru" sz="13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пшеничный                                     1/50</a:t>
            </a:r>
          </a:p>
          <a:p>
            <a:pPr marL="457200" lvl="0" indent="-330200">
              <a:lnSpc>
                <a:spcPct val="200000"/>
              </a:lnSpc>
              <a:buClr>
                <a:schemeClr val="dk1"/>
              </a:buClr>
              <a:buSzPts val="1600"/>
              <a:buFont typeface="Times New Roman"/>
              <a:buChar char="❏"/>
            </a:pPr>
            <a:r>
              <a:rPr lang="ru" sz="13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Какао на молоке</a:t>
            </a:r>
            <a:r>
              <a:rPr lang="ru" sz="13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" sz="13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          1/200</a:t>
            </a:r>
            <a:endParaRPr sz="13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0" name="Google Shape;180;p25"/>
          <p:cNvSpPr txBox="1"/>
          <p:nvPr/>
        </p:nvSpPr>
        <p:spPr>
          <a:xfrm>
            <a:off x="6007941" y="627650"/>
            <a:ext cx="1433700" cy="3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dirty="0">
                <a:latin typeface="Lobster"/>
                <a:ea typeface="Lobster"/>
                <a:cs typeface="Lobster"/>
                <a:sym typeface="Lobster"/>
              </a:rPr>
              <a:t>ЗАВТРАК</a:t>
            </a:r>
            <a:endParaRPr sz="1500" dirty="0"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7" name="Рисунок 6" descr="C:\Users\Dgon\Desktop\ГОРЯЧЕЕ ПИТАНИЕ\2022-2023г\Фото Блюд 22-23\ПЯТНИЦА 2 НЕДЕЛЯ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863" y="407541"/>
            <a:ext cx="4285972" cy="4519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5CD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/>
        </p:nvSpPr>
        <p:spPr>
          <a:xfrm>
            <a:off x="4311986" y="1279245"/>
            <a:ext cx="4364700" cy="18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Times New Roman"/>
              <a:buChar char="❏"/>
            </a:pPr>
            <a:r>
              <a:rPr lang="ru" sz="13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Каша рассыпчатая (пшеничная) со сливочным маслом и сахаром                                             1/150</a:t>
            </a: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Times New Roman"/>
              <a:buChar char="❏"/>
            </a:pPr>
            <a:r>
              <a:rPr lang="ru" sz="13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Пирожок с повидлом                                       1/100</a:t>
            </a: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Times New Roman"/>
              <a:buChar char="❏"/>
            </a:pPr>
            <a:r>
              <a:rPr lang="ru" sz="13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Компот из смеси сухофруктов                        1/200</a:t>
            </a: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Times New Roman"/>
              <a:buChar char="❏"/>
            </a:pPr>
            <a:r>
              <a:rPr lang="ru" sz="13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Яблоко                                                               </a:t>
            </a:r>
            <a:r>
              <a:rPr lang="ru" sz="13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1/100</a:t>
            </a:r>
            <a:endParaRPr sz="13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6" name="Google Shape;66;p14"/>
          <p:cNvSpPr/>
          <p:nvPr/>
        </p:nvSpPr>
        <p:spPr>
          <a:xfrm>
            <a:off x="0" y="0"/>
            <a:ext cx="9144000" cy="311100"/>
          </a:xfrm>
          <a:prstGeom prst="roundRect">
            <a:avLst>
              <a:gd name="adj" fmla="val 16667"/>
            </a:avLst>
          </a:prstGeom>
          <a:solidFill>
            <a:srgbClr val="FF9900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 dirty="0">
                <a:latin typeface="Lobster"/>
                <a:ea typeface="Lobster"/>
                <a:cs typeface="Lobster"/>
                <a:sym typeface="Lobster"/>
              </a:rPr>
              <a:t>        Понедельник                                       		   </a:t>
            </a:r>
            <a:r>
              <a:rPr lang="ru" sz="2100" dirty="0" smtClean="0">
                <a:latin typeface="Lobster"/>
                <a:ea typeface="Lobster"/>
                <a:cs typeface="Lobster"/>
                <a:sym typeface="Lobster"/>
              </a:rPr>
              <a:t>1 </a:t>
            </a:r>
            <a:r>
              <a:rPr lang="ru" sz="2100" dirty="0">
                <a:latin typeface="Lobster"/>
                <a:ea typeface="Lobster"/>
                <a:cs typeface="Lobster"/>
                <a:sym typeface="Lobster"/>
              </a:rPr>
              <a:t>день</a:t>
            </a:r>
            <a:endParaRPr sz="2100"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24" name="Google Shape;77;p15"/>
          <p:cNvSpPr txBox="1"/>
          <p:nvPr/>
        </p:nvSpPr>
        <p:spPr>
          <a:xfrm>
            <a:off x="6041944" y="753241"/>
            <a:ext cx="1433700" cy="4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dirty="0">
                <a:latin typeface="Lobster"/>
                <a:ea typeface="Lobster"/>
                <a:cs typeface="Lobster"/>
                <a:sym typeface="Lobster"/>
              </a:rPr>
              <a:t>ЗАВТРАК</a:t>
            </a:r>
            <a:endParaRPr sz="1500" dirty="0"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1026" name="Picture 2" descr="C:\Users\Dgon\Desktop\ГОРЯЧЕЕ ПИТАНИЕ\2022-2023г\Фото Блюд 22-23\ПОНЕДЕЛЬНИК 1 НЕДЕЛЯ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2569" y="559292"/>
            <a:ext cx="3974425" cy="4323425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5CD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/>
          <p:nvPr/>
        </p:nvSpPr>
        <p:spPr>
          <a:xfrm>
            <a:off x="0" y="0"/>
            <a:ext cx="9144000" cy="311100"/>
          </a:xfrm>
          <a:prstGeom prst="roundRect">
            <a:avLst>
              <a:gd name="adj" fmla="val 16667"/>
            </a:avLst>
          </a:prstGeom>
          <a:solidFill>
            <a:srgbClr val="FF9900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 dirty="0" smtClean="0">
                <a:latin typeface="Lobster"/>
                <a:ea typeface="Lobster"/>
                <a:cs typeface="Lobster"/>
                <a:sym typeface="Lobster"/>
              </a:rPr>
              <a:t>Вторник                                     </a:t>
            </a:r>
            <a:r>
              <a:rPr lang="ru" sz="2100" dirty="0">
                <a:latin typeface="Lobster"/>
                <a:ea typeface="Lobster"/>
                <a:cs typeface="Lobster"/>
                <a:sym typeface="Lobster"/>
              </a:rPr>
              <a:t>			    2 день</a:t>
            </a:r>
            <a:endParaRPr sz="2100"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74" name="Google Shape;74;p15"/>
          <p:cNvSpPr txBox="1"/>
          <p:nvPr/>
        </p:nvSpPr>
        <p:spPr>
          <a:xfrm>
            <a:off x="4510191" y="1362673"/>
            <a:ext cx="4387800" cy="18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311150">
              <a:lnSpc>
                <a:spcPct val="200000"/>
              </a:lnSpc>
              <a:buClr>
                <a:schemeClr val="dk1"/>
              </a:buClr>
              <a:buSzPts val="1300"/>
              <a:buFont typeface="Times New Roman"/>
              <a:buChar char="❏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Рагу из птицы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               </a:t>
            </a:r>
            <a:r>
              <a:rPr lang="ru" sz="13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1/200</a:t>
            </a:r>
            <a:endParaRPr lang="ru" sz="1300" dirty="0" smtClean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1150">
              <a:lnSpc>
                <a:spcPct val="200000"/>
              </a:lnSpc>
              <a:buClr>
                <a:schemeClr val="dk1"/>
              </a:buClr>
              <a:buSzPts val="1300"/>
              <a:buFont typeface="Times New Roman"/>
              <a:buChar char="❏"/>
            </a:pPr>
            <a:r>
              <a:rPr lang="ru-RU" sz="1200" dirty="0" smtClean="0"/>
              <a:t>Салат из отварной </a:t>
            </a:r>
            <a:r>
              <a:rPr lang="ru-RU" sz="1200" dirty="0" smtClean="0"/>
              <a:t>свеклы                           </a:t>
            </a:r>
            <a:r>
              <a:rPr lang="ru" sz="13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1/80</a:t>
            </a:r>
            <a:endParaRPr lang="ru" sz="1300" dirty="0" smtClean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Times New Roman"/>
              <a:buChar char="❏"/>
            </a:pPr>
            <a:r>
              <a:rPr lang="ru" sz="13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Хлеб пшеничный                                             1/50</a:t>
            </a:r>
            <a:endParaRPr lang="ru" sz="1300" dirty="0" smtClean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Times New Roman"/>
              <a:buChar char="❏"/>
            </a:pPr>
            <a:r>
              <a:rPr lang="ru" sz="13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Чай с сахаром                                                   1/200</a:t>
            </a:r>
            <a:endParaRPr lang="ru" sz="1300" dirty="0" smtClean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7" name="Google Shape;77;p15"/>
          <p:cNvSpPr txBox="1"/>
          <p:nvPr/>
        </p:nvSpPr>
        <p:spPr>
          <a:xfrm>
            <a:off x="5875689" y="704494"/>
            <a:ext cx="1433700" cy="4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dirty="0">
                <a:latin typeface="Lobster"/>
                <a:ea typeface="Lobster"/>
                <a:cs typeface="Lobster"/>
                <a:sym typeface="Lobster"/>
              </a:rPr>
              <a:t>ЗАВТРАК</a:t>
            </a:r>
            <a:endParaRPr sz="1500" dirty="0"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7" name="Рисунок 6" descr="C:\Users\Dgon\Desktop\ГОРЯЧЕЕ ПИТАНИЕ\2022-2023г\Фото Блюд 22-23\ВТОРНИК 2 НЕДЕЛЯ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8676" y="500662"/>
            <a:ext cx="3977196" cy="4453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5CD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/>
          <p:nvPr/>
        </p:nvSpPr>
        <p:spPr>
          <a:xfrm>
            <a:off x="0" y="-69100"/>
            <a:ext cx="9144000" cy="311100"/>
          </a:xfrm>
          <a:prstGeom prst="roundRect">
            <a:avLst>
              <a:gd name="adj" fmla="val 16667"/>
            </a:avLst>
          </a:prstGeom>
          <a:solidFill>
            <a:srgbClr val="FF9900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 dirty="0" smtClean="0">
                <a:latin typeface="Lobster"/>
                <a:ea typeface="Lobster"/>
                <a:cs typeface="Lobster"/>
                <a:sym typeface="Lobster"/>
              </a:rPr>
              <a:t>Среда                                    </a:t>
            </a:r>
            <a:r>
              <a:rPr lang="ru" sz="2100" dirty="0">
                <a:latin typeface="Lobster"/>
                <a:ea typeface="Lobster"/>
                <a:cs typeface="Lobster"/>
                <a:sym typeface="Lobster"/>
              </a:rPr>
              <a:t>			   	     3 день</a:t>
            </a:r>
            <a:endParaRPr sz="2100"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84" name="Google Shape;84;p16"/>
          <p:cNvSpPr txBox="1"/>
          <p:nvPr/>
        </p:nvSpPr>
        <p:spPr>
          <a:xfrm>
            <a:off x="4475322" y="1263379"/>
            <a:ext cx="4436486" cy="16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❏"/>
            </a:pPr>
            <a:r>
              <a:rPr lang="ru" sz="13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Рыба тушеная в томате с овощами              </a:t>
            </a:r>
            <a:r>
              <a:rPr lang="ru" sz="13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1/100/20</a:t>
            </a:r>
            <a:endParaRPr lang="ru" sz="1300" dirty="0" smtClean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❏"/>
            </a:pPr>
            <a:r>
              <a:rPr lang="ru" sz="13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Пюре картофельное                                       1/150</a:t>
            </a: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❏"/>
            </a:pPr>
            <a:r>
              <a:rPr lang="ru" sz="13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Салат из </a:t>
            </a:r>
            <a:r>
              <a:rPr lang="ru" sz="13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свежей капусты с морковью          </a:t>
            </a:r>
            <a:r>
              <a:rPr lang="ru" sz="13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1/80</a:t>
            </a: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❏"/>
            </a:pPr>
            <a:r>
              <a:rPr lang="ru" sz="13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Хлеб пшеничный                                            1/50</a:t>
            </a:r>
            <a:endParaRPr lang="ru" sz="1300" dirty="0" smtClean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indent="-311150">
              <a:lnSpc>
                <a:spcPct val="200000"/>
              </a:lnSpc>
              <a:buClr>
                <a:schemeClr val="dk1"/>
              </a:buClr>
              <a:buSzPts val="1300"/>
              <a:buFont typeface="Arial"/>
              <a:buChar char="❏"/>
            </a:pPr>
            <a:r>
              <a:rPr lang="ru-RU" sz="13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Компот из смеси сухофруктов                      1/200</a:t>
            </a:r>
            <a:endParaRPr lang="ru-RU" sz="1300" dirty="0" smtClean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❏"/>
            </a:pPr>
            <a:endParaRPr sz="13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6" name="Google Shape;86;p16"/>
          <p:cNvSpPr txBox="1"/>
          <p:nvPr/>
        </p:nvSpPr>
        <p:spPr>
          <a:xfrm>
            <a:off x="6069438" y="772234"/>
            <a:ext cx="1433700" cy="3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dirty="0">
                <a:latin typeface="Lobster"/>
                <a:ea typeface="Lobster"/>
                <a:cs typeface="Lobster"/>
                <a:sym typeface="Lobster"/>
              </a:rPr>
              <a:t>ЗАВТРАК</a:t>
            </a:r>
            <a:endParaRPr sz="1500" dirty="0"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7" name="Рисунок 6" descr="C:\Users\Dgon\Desktop\ГОРЯЧЕЕ ПИТАНИЕ\2022-2023г\Фото Блюд 22-23\СРЕДА 1 НЕДЕЛЯ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164" y="337628"/>
            <a:ext cx="4225771" cy="4607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5CD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8"/>
          <p:cNvSpPr/>
          <p:nvPr/>
        </p:nvSpPr>
        <p:spPr>
          <a:xfrm>
            <a:off x="0" y="-69100"/>
            <a:ext cx="9144000" cy="311100"/>
          </a:xfrm>
          <a:prstGeom prst="roundRect">
            <a:avLst>
              <a:gd name="adj" fmla="val 16667"/>
            </a:avLst>
          </a:prstGeom>
          <a:solidFill>
            <a:srgbClr val="FF9900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9144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>
                <a:latin typeface="Lobster"/>
                <a:ea typeface="Lobster"/>
                <a:cs typeface="Lobster"/>
                <a:sym typeface="Lobster"/>
              </a:rPr>
              <a:t>Четверг                                                                     4 день</a:t>
            </a:r>
            <a:endParaRPr sz="2100"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01" name="Google Shape;101;p18"/>
          <p:cNvSpPr txBox="1"/>
          <p:nvPr/>
        </p:nvSpPr>
        <p:spPr>
          <a:xfrm>
            <a:off x="4414060" y="1179773"/>
            <a:ext cx="4605653" cy="18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Times New Roman"/>
              <a:buChar char="❏"/>
            </a:pPr>
            <a:r>
              <a:rPr lang="ru-RU" sz="1300" dirty="0" smtClean="0">
                <a:latin typeface="Times New Roman"/>
                <a:ea typeface="Times New Roman"/>
                <a:cs typeface="Times New Roman"/>
                <a:sym typeface="Times New Roman"/>
              </a:rPr>
              <a:t>Птица отварная                                                      1/100</a:t>
            </a: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Times New Roman"/>
              <a:buChar char="❏"/>
            </a:pPr>
            <a:r>
              <a:rPr lang="ru-RU" sz="1300" dirty="0" smtClean="0">
                <a:latin typeface="Times New Roman"/>
                <a:ea typeface="Times New Roman"/>
                <a:cs typeface="Times New Roman"/>
                <a:sym typeface="Times New Roman"/>
              </a:rPr>
              <a:t>Макароны отварные с овощами                          </a:t>
            </a:r>
            <a:r>
              <a:rPr lang="ru-RU" sz="1300" dirty="0" smtClean="0">
                <a:latin typeface="Times New Roman"/>
                <a:ea typeface="Times New Roman"/>
                <a:cs typeface="Times New Roman"/>
                <a:sym typeface="Times New Roman"/>
              </a:rPr>
              <a:t>1/150/20</a:t>
            </a:r>
            <a:endParaRPr lang="ru-RU" sz="1300" dirty="0" smtClean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1150">
              <a:lnSpc>
                <a:spcPct val="200000"/>
              </a:lnSpc>
              <a:buClr>
                <a:schemeClr val="dk1"/>
              </a:buClr>
              <a:buSzPts val="1300"/>
              <a:buFont typeface="Times New Roman"/>
              <a:buChar char="❏"/>
            </a:pPr>
            <a:r>
              <a:rPr lang="ru-RU" sz="1300" dirty="0" smtClean="0">
                <a:latin typeface="Times New Roman"/>
                <a:ea typeface="Times New Roman"/>
                <a:cs typeface="Times New Roman"/>
                <a:sym typeface="Times New Roman"/>
              </a:rPr>
              <a:t>Салат </a:t>
            </a:r>
            <a:r>
              <a:rPr lang="ru-RU" sz="1300" dirty="0" smtClean="0">
                <a:latin typeface="Times New Roman"/>
                <a:ea typeface="Times New Roman"/>
                <a:cs typeface="Times New Roman"/>
                <a:sym typeface="Times New Roman"/>
              </a:rPr>
              <a:t>из отварной свёклы                                    </a:t>
            </a:r>
            <a:r>
              <a:rPr lang="ru-RU" sz="1300" dirty="0" smtClean="0">
                <a:latin typeface="Times New Roman"/>
                <a:ea typeface="Times New Roman"/>
                <a:cs typeface="Times New Roman"/>
                <a:sym typeface="Times New Roman"/>
              </a:rPr>
              <a:t>1/80</a:t>
            </a:r>
            <a:endParaRPr lang="ru-RU" sz="1300" dirty="0" smtClean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Times New Roman"/>
              <a:buChar char="❏"/>
            </a:pPr>
            <a:r>
              <a:rPr lang="ru-RU" sz="1300" dirty="0" smtClean="0">
                <a:latin typeface="Times New Roman"/>
                <a:ea typeface="Times New Roman"/>
                <a:cs typeface="Times New Roman"/>
                <a:sym typeface="Times New Roman"/>
              </a:rPr>
              <a:t>Чай с сахаром                                                        1/200</a:t>
            </a:r>
          </a:p>
          <a:p>
            <a:pPr marL="457200" indent="-311150">
              <a:lnSpc>
                <a:spcPct val="200000"/>
              </a:lnSpc>
              <a:buClr>
                <a:schemeClr val="dk1"/>
              </a:buClr>
              <a:buSzPts val="1300"/>
              <a:buFont typeface="Times New Roman"/>
              <a:buChar char="❏"/>
            </a:pPr>
            <a:r>
              <a:rPr lang="ru-RU" sz="13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Хлеб пшеничный                                                  </a:t>
            </a:r>
            <a:r>
              <a:rPr lang="ru-RU" sz="13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1/50</a:t>
            </a: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Times New Roman"/>
              <a:buChar char="❏"/>
            </a:pPr>
            <a:endParaRPr sz="13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3" name="Google Shape;103;p18"/>
          <p:cNvSpPr txBox="1"/>
          <p:nvPr/>
        </p:nvSpPr>
        <p:spPr>
          <a:xfrm>
            <a:off x="5984159" y="571652"/>
            <a:ext cx="1433700" cy="4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dirty="0">
                <a:latin typeface="Lobster"/>
                <a:ea typeface="Lobster"/>
                <a:cs typeface="Lobster"/>
                <a:sym typeface="Lobster"/>
              </a:rPr>
              <a:t>ЗАВТРАК</a:t>
            </a:r>
            <a:endParaRPr sz="1500" dirty="0"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7" name="Рисунок 6" descr="C:\Users\Dgon\Desktop\ГОРЯЧЕЕ ПИТАНИЕ\2022-2023г\Фото Блюд 22-23\ЧЕТВЕРГ 1 НЕДЕЛЯ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281" y="312938"/>
            <a:ext cx="4149756" cy="4685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5CD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9"/>
          <p:cNvSpPr/>
          <p:nvPr/>
        </p:nvSpPr>
        <p:spPr>
          <a:xfrm>
            <a:off x="0" y="-69100"/>
            <a:ext cx="9144000" cy="311100"/>
          </a:xfrm>
          <a:prstGeom prst="roundRect">
            <a:avLst>
              <a:gd name="adj" fmla="val 16667"/>
            </a:avLst>
          </a:prstGeom>
          <a:solidFill>
            <a:srgbClr val="FF9900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 dirty="0" smtClean="0">
                <a:latin typeface="Lobster"/>
                <a:ea typeface="Lobster"/>
                <a:cs typeface="Lobster"/>
                <a:sym typeface="Lobster"/>
              </a:rPr>
              <a:t>Пятница                                  </a:t>
            </a:r>
            <a:r>
              <a:rPr lang="ru" sz="2100" dirty="0">
                <a:latin typeface="Lobster"/>
                <a:ea typeface="Lobster"/>
                <a:cs typeface="Lobster"/>
                <a:sym typeface="Lobster"/>
              </a:rPr>
              <a:t>		 	     5 день</a:t>
            </a:r>
            <a:endParaRPr sz="2100"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12" name="Google Shape;112;p19"/>
          <p:cNvSpPr txBox="1"/>
          <p:nvPr/>
        </p:nvSpPr>
        <p:spPr>
          <a:xfrm>
            <a:off x="4535530" y="1374430"/>
            <a:ext cx="4403234" cy="16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❏"/>
            </a:pPr>
            <a:r>
              <a:rPr lang="ru-RU" sz="13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Сырники со сгущённым молоком                1/150/20</a:t>
            </a:r>
            <a:endParaRPr lang="ru-RU" sz="1300" dirty="0" smtClean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❏"/>
            </a:pPr>
            <a:r>
              <a:rPr lang="ru-RU" sz="13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Булочка                                                           </a:t>
            </a:r>
            <a:r>
              <a:rPr lang="ru-RU" sz="13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1/130</a:t>
            </a:r>
            <a:endParaRPr lang="ru-RU" sz="1300" dirty="0" smtClean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❏"/>
            </a:pPr>
            <a:r>
              <a:rPr lang="ru-RU" sz="13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Какао </a:t>
            </a:r>
            <a:r>
              <a:rPr lang="ru-RU" sz="13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 молоке                                             </a:t>
            </a:r>
            <a:r>
              <a:rPr lang="ru-RU" sz="13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1/200</a:t>
            </a: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</a:pPr>
            <a:endParaRPr sz="13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4" name="Google Shape;114;p19"/>
          <p:cNvSpPr txBox="1"/>
          <p:nvPr/>
        </p:nvSpPr>
        <p:spPr>
          <a:xfrm>
            <a:off x="5983890" y="640360"/>
            <a:ext cx="1433700" cy="3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dirty="0">
                <a:latin typeface="Lobster"/>
                <a:ea typeface="Lobster"/>
                <a:cs typeface="Lobster"/>
                <a:sym typeface="Lobster"/>
              </a:rPr>
              <a:t>ЗАВТРАК</a:t>
            </a:r>
            <a:endParaRPr sz="1500" dirty="0"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7" name="Рисунок 6" descr="C:\Users\Dgon\Desktop\ГОРЯЧЕЕ ПИТАНИЕ\2022-2023г\Фото Блюд 22-23\ПЯТНИЦА 1 НЕДЕЛЯ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7350" y="345397"/>
            <a:ext cx="4348117" cy="4670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5CD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/>
          <p:nvPr/>
        </p:nvSpPr>
        <p:spPr>
          <a:xfrm>
            <a:off x="0" y="-69100"/>
            <a:ext cx="9144000" cy="311100"/>
          </a:xfrm>
          <a:prstGeom prst="roundRect">
            <a:avLst>
              <a:gd name="adj" fmla="val 16667"/>
            </a:avLst>
          </a:prstGeom>
          <a:solidFill>
            <a:srgbClr val="FF9900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 dirty="0">
                <a:latin typeface="Lobster"/>
                <a:ea typeface="Lobster"/>
                <a:cs typeface="Lobster"/>
                <a:sym typeface="Lobster"/>
              </a:rPr>
              <a:t>  </a:t>
            </a:r>
            <a:r>
              <a:rPr lang="ru" sz="2100" dirty="0" smtClean="0">
                <a:latin typeface="Lobster"/>
                <a:ea typeface="Lobster"/>
                <a:cs typeface="Lobster"/>
                <a:sym typeface="Lobster"/>
              </a:rPr>
              <a:t>Понедельник                                    </a:t>
            </a:r>
            <a:r>
              <a:rPr lang="ru" sz="2100" dirty="0">
                <a:latin typeface="Lobster"/>
                <a:ea typeface="Lobster"/>
                <a:cs typeface="Lobster"/>
                <a:sym typeface="Lobster"/>
              </a:rPr>
              <a:t>			6 день</a:t>
            </a:r>
            <a:endParaRPr sz="2100"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25" name="Google Shape;125;p20"/>
          <p:cNvSpPr txBox="1"/>
          <p:nvPr/>
        </p:nvSpPr>
        <p:spPr>
          <a:xfrm>
            <a:off x="5910715" y="607887"/>
            <a:ext cx="1433700" cy="3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dirty="0">
                <a:latin typeface="Lobster"/>
                <a:ea typeface="Lobster"/>
                <a:cs typeface="Lobster"/>
                <a:sym typeface="Lobster"/>
              </a:rPr>
              <a:t>ЗАВТРАК</a:t>
            </a:r>
            <a:endParaRPr sz="1500" dirty="0"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1" name="Google Shape;62;p14"/>
          <p:cNvSpPr txBox="1"/>
          <p:nvPr/>
        </p:nvSpPr>
        <p:spPr>
          <a:xfrm>
            <a:off x="4237414" y="1180864"/>
            <a:ext cx="4906586" cy="18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Times New Roman"/>
              <a:buChar char="❏"/>
            </a:pPr>
            <a:r>
              <a:rPr lang="ru" sz="13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Каша рассыпчатая (пшеничная) со сливочным маслом и сахаром                                                                             1/150</a:t>
            </a: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Times New Roman"/>
              <a:buChar char="❏"/>
            </a:pPr>
            <a:r>
              <a:rPr lang="ru" sz="13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Пирожок с повидлом                                                       1/100</a:t>
            </a: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Times New Roman"/>
              <a:buChar char="❏"/>
            </a:pPr>
            <a:r>
              <a:rPr lang="ru" sz="13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Компот из смеси сухофруктов                                        1/200</a:t>
            </a: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Times New Roman"/>
              <a:buChar char="❏"/>
            </a:pPr>
            <a:r>
              <a:rPr lang="ru" sz="13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Яблоко                                                                               </a:t>
            </a:r>
            <a:r>
              <a:rPr lang="ru" sz="13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1/100</a:t>
            </a:r>
            <a:endParaRPr sz="13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" name="Рисунок 6" descr="C:\Users\Dgon\Desktop\ГОРЯЧЕЕ ПИТАНИЕ\2022-2023г\Фото Блюд 22-23\ПОНЕДЕЛЬНИК 1 НЕДЕЛЯ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0575" y="340865"/>
            <a:ext cx="4077441" cy="4621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5CD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1"/>
          <p:cNvSpPr/>
          <p:nvPr/>
        </p:nvSpPr>
        <p:spPr>
          <a:xfrm>
            <a:off x="0" y="-69100"/>
            <a:ext cx="9144000" cy="311100"/>
          </a:xfrm>
          <a:prstGeom prst="roundRect">
            <a:avLst>
              <a:gd name="adj" fmla="val 16667"/>
            </a:avLst>
          </a:prstGeom>
          <a:solidFill>
            <a:srgbClr val="FF9900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 dirty="0" smtClean="0">
                <a:latin typeface="Lobster"/>
                <a:ea typeface="Lobster"/>
                <a:cs typeface="Lobster"/>
                <a:sym typeface="Lobster"/>
              </a:rPr>
              <a:t>Вторник                                    </a:t>
            </a:r>
            <a:r>
              <a:rPr lang="ru" sz="2100" dirty="0">
                <a:latin typeface="Lobster"/>
                <a:ea typeface="Lobster"/>
                <a:cs typeface="Lobster"/>
                <a:sym typeface="Lobster"/>
              </a:rPr>
              <a:t>			7 день</a:t>
            </a:r>
            <a:endParaRPr sz="2100"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36" name="Google Shape;136;p21"/>
          <p:cNvSpPr txBox="1"/>
          <p:nvPr/>
        </p:nvSpPr>
        <p:spPr>
          <a:xfrm>
            <a:off x="5636759" y="641221"/>
            <a:ext cx="1433700" cy="3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dirty="0">
                <a:latin typeface="Lobster"/>
                <a:ea typeface="Lobster"/>
                <a:cs typeface="Lobster"/>
                <a:sym typeface="Lobster"/>
              </a:rPr>
              <a:t>ЗАВТРАК</a:t>
            </a:r>
            <a:endParaRPr sz="1500" dirty="0"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7" name="Google Shape;74;p15"/>
          <p:cNvSpPr txBox="1"/>
          <p:nvPr/>
        </p:nvSpPr>
        <p:spPr>
          <a:xfrm>
            <a:off x="4394780" y="1344919"/>
            <a:ext cx="4387800" cy="18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311150">
              <a:lnSpc>
                <a:spcPct val="200000"/>
              </a:lnSpc>
              <a:buClr>
                <a:schemeClr val="dk1"/>
              </a:buClr>
              <a:buSzPts val="1300"/>
              <a:buFont typeface="Times New Roman"/>
              <a:buChar char="❏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Рагу из птицы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               </a:t>
            </a:r>
            <a:r>
              <a:rPr lang="ru" sz="13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1/200</a:t>
            </a:r>
            <a:endParaRPr lang="ru" sz="1300" dirty="0" smtClean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1150">
              <a:lnSpc>
                <a:spcPct val="200000"/>
              </a:lnSpc>
              <a:buClr>
                <a:schemeClr val="dk1"/>
              </a:buClr>
              <a:buSzPts val="1300"/>
              <a:buFont typeface="Times New Roman"/>
              <a:buChar char="❏"/>
            </a:pPr>
            <a:r>
              <a:rPr lang="ru-RU" sz="1200" dirty="0" smtClean="0"/>
              <a:t>Салат из отварной </a:t>
            </a:r>
            <a:r>
              <a:rPr lang="ru-RU" sz="1200" dirty="0" smtClean="0"/>
              <a:t>свеклы                           </a:t>
            </a:r>
            <a:r>
              <a:rPr lang="ru" sz="13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1/80</a:t>
            </a:r>
            <a:endParaRPr lang="ru" sz="1300" dirty="0" smtClean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Times New Roman"/>
              <a:buChar char="❏"/>
            </a:pPr>
            <a:r>
              <a:rPr lang="ru" sz="13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Хлеб пшеничный                                             1/50</a:t>
            </a:r>
            <a:endParaRPr lang="ru" sz="1300" dirty="0" smtClean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Times New Roman"/>
              <a:buChar char="❏"/>
            </a:pPr>
            <a:r>
              <a:rPr lang="ru" sz="13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Чай с сахаром                                                   1/200</a:t>
            </a:r>
            <a:endParaRPr lang="ru" sz="1300" dirty="0" smtClean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8" name="Рисунок 7" descr="C:\Users\Dgon\Desktop\ГОРЯЧЕЕ ПИТАНИЕ\2022-2023г\Фото Блюд 22-23\ВТОРНИК 1 НЕДЕЛЯ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0576" y="331987"/>
            <a:ext cx="4210606" cy="4692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5CD"/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2"/>
          <p:cNvSpPr/>
          <p:nvPr/>
        </p:nvSpPr>
        <p:spPr>
          <a:xfrm>
            <a:off x="0" y="-69100"/>
            <a:ext cx="9144000" cy="311100"/>
          </a:xfrm>
          <a:prstGeom prst="roundRect">
            <a:avLst>
              <a:gd name="adj" fmla="val 16667"/>
            </a:avLst>
          </a:prstGeom>
          <a:solidFill>
            <a:srgbClr val="FF9900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 dirty="0">
                <a:latin typeface="Lobster"/>
                <a:ea typeface="Lobster"/>
                <a:cs typeface="Lobster"/>
                <a:sym typeface="Lobster"/>
              </a:rPr>
              <a:t>    </a:t>
            </a:r>
            <a:r>
              <a:rPr lang="ru" sz="2100" dirty="0" smtClean="0"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ru" sz="2100" dirty="0">
                <a:latin typeface="Lobster"/>
                <a:ea typeface="Lobster"/>
                <a:cs typeface="Lobster"/>
                <a:sym typeface="Lobster"/>
              </a:rPr>
              <a:t>Среда                                    		          	    8 день</a:t>
            </a:r>
            <a:endParaRPr sz="2100"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45" name="Google Shape;145;p22"/>
          <p:cNvSpPr txBox="1"/>
          <p:nvPr/>
        </p:nvSpPr>
        <p:spPr>
          <a:xfrm>
            <a:off x="4388511" y="1058115"/>
            <a:ext cx="4575030" cy="16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Times New Roman"/>
              <a:buChar char="❏"/>
            </a:pPr>
            <a:r>
              <a:rPr lang="ru" sz="13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Макароны отварные с </a:t>
            </a:r>
            <a:r>
              <a:rPr lang="ru" sz="13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овощами                 </a:t>
            </a:r>
            <a:r>
              <a:rPr lang="ru" sz="13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" sz="13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1/100/20</a:t>
            </a: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Times New Roman"/>
              <a:buChar char="❏"/>
            </a:pPr>
            <a:r>
              <a:rPr lang="ru" sz="13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Сосиска отварная                                          1/50</a:t>
            </a:r>
            <a:endParaRPr lang="ru" sz="1300" dirty="0" smtClean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Times New Roman"/>
              <a:buChar char="❏"/>
            </a:pPr>
            <a:r>
              <a:rPr lang="ru" sz="13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Салат из свежей капусты с морковью         1/80</a:t>
            </a:r>
            <a:endParaRPr lang="ru" sz="1300" dirty="0" smtClean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Times New Roman"/>
              <a:buChar char="❏"/>
            </a:pPr>
            <a:r>
              <a:rPr lang="ru" sz="13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Булочка                                                      </a:t>
            </a:r>
            <a:r>
              <a:rPr lang="ru" sz="13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</a:t>
            </a:r>
            <a:r>
              <a:rPr lang="ru" sz="13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1/100</a:t>
            </a: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Times New Roman"/>
              <a:buChar char="❏"/>
            </a:pPr>
            <a:r>
              <a:rPr lang="ru" sz="13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Компот из смеси сухофруктов                     1/200</a:t>
            </a:r>
            <a:endParaRPr lang="ru" sz="1300" dirty="0" smtClean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Times New Roman"/>
              <a:buChar char="❏"/>
            </a:pPr>
            <a:r>
              <a:rPr lang="ru" sz="13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Хлеб пшеничный                                           </a:t>
            </a:r>
            <a:r>
              <a:rPr lang="ru" sz="13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1/50</a:t>
            </a: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Times New Roman"/>
              <a:buChar char="❏"/>
            </a:pPr>
            <a:endParaRPr sz="13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7" name="Google Shape;147;p22"/>
          <p:cNvSpPr txBox="1"/>
          <p:nvPr/>
        </p:nvSpPr>
        <p:spPr>
          <a:xfrm>
            <a:off x="6126766" y="521130"/>
            <a:ext cx="1433700" cy="3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dirty="0">
                <a:latin typeface="Lobster"/>
                <a:ea typeface="Lobster"/>
                <a:cs typeface="Lobster"/>
                <a:sym typeface="Lobster"/>
              </a:rPr>
              <a:t>ЗАВТРАК</a:t>
            </a:r>
            <a:endParaRPr sz="1500" dirty="0"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7" name="Рисунок 6" descr="C:\Users\Dgon\Desktop\ГОРЯЧЕЕ ПИТАНИЕ\2022-2023г\Фото Блюд 22-23\СРЕДА 2 НЕДЕЛЯ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0402" y="330692"/>
            <a:ext cx="4300677" cy="4658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</TotalTime>
  <Words>241</Words>
  <Application>Microsoft Office PowerPoint</Application>
  <PresentationFormat>Экран (16:9)</PresentationFormat>
  <Paragraphs>69</Paragraphs>
  <Slides>11</Slides>
  <Notes>11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Simple Light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Dgon</dc:creator>
  <cp:lastModifiedBy>Dgon</cp:lastModifiedBy>
  <cp:revision>13</cp:revision>
  <dcterms:modified xsi:type="dcterms:W3CDTF">2022-12-18T20:13:20Z</dcterms:modified>
</cp:coreProperties>
</file>